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6" r:id="rId2"/>
  </p:sldMasterIdLst>
  <p:notesMasterIdLst>
    <p:notesMasterId r:id="rId18"/>
  </p:notesMasterIdLst>
  <p:sldIdLst>
    <p:sldId id="489" r:id="rId3"/>
    <p:sldId id="491" r:id="rId4"/>
    <p:sldId id="458" r:id="rId5"/>
    <p:sldId id="459" r:id="rId6"/>
    <p:sldId id="460" r:id="rId7"/>
    <p:sldId id="486" r:id="rId8"/>
    <p:sldId id="487" r:id="rId9"/>
    <p:sldId id="473" r:id="rId10"/>
    <p:sldId id="478" r:id="rId11"/>
    <p:sldId id="490" r:id="rId12"/>
    <p:sldId id="477" r:id="rId13"/>
    <p:sldId id="492" r:id="rId14"/>
    <p:sldId id="483" r:id="rId15"/>
    <p:sldId id="484" r:id="rId16"/>
    <p:sldId id="485" r:id="rId17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9"/>
    <a:srgbClr val="FFFF11"/>
    <a:srgbClr val="FFFF29"/>
    <a:srgbClr val="FFFF00"/>
    <a:srgbClr val="FDA403"/>
    <a:srgbClr val="F7F47C"/>
    <a:srgbClr val="EBEB15"/>
    <a:srgbClr val="73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8432" autoAdjust="0"/>
  </p:normalViewPr>
  <p:slideViewPr>
    <p:cSldViewPr snapToGrid="0" snapToObjects="1">
      <p:cViewPr varScale="1">
        <p:scale>
          <a:sx n="117" d="100"/>
          <a:sy n="117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C86927-5D13-4340-A5ED-92F24B6A251B}" type="datetimeFigureOut">
              <a:rPr lang="en-ZA"/>
              <a:pPr>
                <a:defRPr/>
              </a:pPr>
              <a:t>2019/03/19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0EF7FC-9BBD-4093-9576-1AB4ADCFEA0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6940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F74C-B293-44C9-A613-20D3A04578CD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Put in rainfall impact table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EF7FC-9BBD-4093-9576-1AB4ADCFEA08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430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Check recent events</a:t>
            </a:r>
            <a:r>
              <a:rPr lang="en-ZA" baseline="0" dirty="0" smtClean="0"/>
              <a:t> in KZN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EF7FC-9BBD-4093-9576-1AB4ADCFEA08}" type="slidenum">
              <a:rPr lang="en-ZA" smtClean="0"/>
              <a:pPr>
                <a:defRPr/>
              </a:pPr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710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Check recent events</a:t>
            </a:r>
            <a:r>
              <a:rPr lang="en-ZA" baseline="0" dirty="0" smtClean="0"/>
              <a:t> in KZN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EF7FC-9BBD-4093-9576-1AB4ADCFEA08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275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DEB-AA74-469F-AE0F-943F6E0B82C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741-7FB9-4873-AC00-7F76D4AE26E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4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0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6F04-8674-4813-9F1C-E21BDCD8BAA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1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B0F-00DE-4508-86D0-56A2D4790B1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1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D14-8BAA-4457-BA7D-2012D73D2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9F95-5FAF-41F6-A1A2-A30F6624F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D824-14D0-43CA-869E-56D082A051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3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70BC-52BF-4BA9-BAE7-6FD0FAC3E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5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F51-226F-4705-8CD8-7D0C49AF4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2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3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8C8A-0CA5-44F3-B6F3-72CF625FC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BFDA-01AC-49E8-8234-8AA806480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4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EEC6-38F1-49BD-86C5-8709335744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0FC4-C5A0-475E-A303-520173B014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77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A282-D1EB-4228-A47D-D86FA7A768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0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4D7B-FA5E-40E1-BFFA-8330030F11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884A-45B7-4FCF-AF21-AC1F9888EC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96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CB5A-34D3-4497-A311-850CC22575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09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FE5F-9EC3-4F51-8966-F16A42EDA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Doc Ref no: FCAST-PRE-2018 IDRR Symposium-20181107-001.1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68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3FFAE-9E6C-48AF-99C6-9A7583C52AE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prstClr val="black">
                    <a:tint val="75000"/>
                  </a:prstClr>
                </a:solidFill>
              </a:rPr>
              <a:t>FCAST-PRE-20160518-001.1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97D2-C3CF-478F-B78F-1885CCB217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5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6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96276E-61B0-4082-B666-69E4ABB2C526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2019/03/19</a:t>
            </a:fld>
            <a:endParaRPr lang="en-ZA">
              <a:solidFill>
                <a:prstClr val="black">
                  <a:tint val="75000"/>
                </a:prstClr>
              </a:solidFill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+mn-cs"/>
              </a:rPr>
              <a:t>Templ ref: PPT-ISO-colour.001   Doc Ref no:</a:t>
            </a:r>
            <a:endParaRPr lang="en-ZA">
              <a:solidFill>
                <a:prstClr val="black">
                  <a:tint val="75000"/>
                </a:prstClr>
              </a:solidFill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06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E6C30009-25EB-43B2-950D-C265F77DD3F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3/19/2019</a:t>
            </a:fld>
            <a:endParaRPr lang="en-ZA">
              <a:solidFill>
                <a:prstClr val="black">
                  <a:tint val="75000"/>
                </a:prstClr>
              </a:solidFill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ZA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+mn-cs"/>
              </a:rPr>
              <a:t>Doc Ref no: FCAST-PRE-2018 IDRR Symposium-20181107-001.1</a:t>
            </a:r>
            <a:endParaRPr lang="en-ZA">
              <a:solidFill>
                <a:prstClr val="black">
                  <a:tint val="75000"/>
                </a:prstClr>
              </a:solidFill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 bwMode="auto">
          <a:xfrm>
            <a:off x="2565400" y="962025"/>
            <a:ext cx="67833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Project on</a:t>
            </a:r>
            <a:br>
              <a:rPr kumimoji="0" lang="en-ZA" sz="3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ZA" sz="3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Developing and Implementing</a:t>
            </a:r>
            <a:br>
              <a:rPr kumimoji="0" lang="en-ZA" sz="3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ZA" sz="3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an Impact-based </a:t>
            </a:r>
            <a:br>
              <a:rPr kumimoji="0" lang="en-ZA" sz="3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ZA" sz="3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Severe Weather Warning System</a:t>
            </a:r>
            <a:r>
              <a:rPr kumimoji="0" lang="en-ZA" sz="30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ZA" sz="30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 bwMode="auto">
          <a:xfrm>
            <a:off x="2756694" y="338499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South African Weather Service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noProof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National</a:t>
            </a:r>
            <a:r>
              <a:rPr kumimoji="0" lang="en-US" altLang="en-US" sz="2400" b="0" i="1" u="none" strike="noStrike" kern="0" cap="none" spc="0" normalizeH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Disaster Management Centre</a:t>
            </a:r>
            <a:endParaRPr kumimoji="0" lang="en-US" alt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Picture 3" descr="C:\Documents and Settings\eugene.poolman\My Documents\Doc1 SlideShows Archive\Wx pics\Flood pics\Suidkus Nov 2007\Grootbrak4jp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0"/>
          <a:stretch>
            <a:fillRect/>
          </a:stretch>
        </p:blipFill>
        <p:spPr bwMode="auto">
          <a:xfrm>
            <a:off x="0" y="5410200"/>
            <a:ext cx="274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94" y="5233307"/>
            <a:ext cx="1137132" cy="11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11470" r="11427" b="8517"/>
          <a:stretch/>
        </p:blipFill>
        <p:spPr>
          <a:xfrm>
            <a:off x="0" y="2335566"/>
            <a:ext cx="2743200" cy="1610543"/>
          </a:xfrm>
          <a:prstGeom prst="rect">
            <a:avLst/>
          </a:prstGeom>
          <a:ln w="28575" cap="sq">
            <a:noFill/>
            <a:prstDash val="solid"/>
            <a:miter lim="800000"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255"/>
            <a:ext cx="2743200" cy="1543050"/>
          </a:xfrm>
          <a:prstGeom prst="rect">
            <a:avLst/>
          </a:prstGeom>
          <a:ln w="28575" cap="sq">
            <a:noFill/>
            <a:prstDash val="solid"/>
            <a:miter lim="800000"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24041" b="22905"/>
          <a:stretch/>
        </p:blipFill>
        <p:spPr>
          <a:xfrm>
            <a:off x="0" y="1005663"/>
            <a:ext cx="2743200" cy="1452600"/>
          </a:xfrm>
          <a:prstGeom prst="rect">
            <a:avLst/>
          </a:prstGeom>
          <a:ln w="28575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9770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1125"/>
            <a:ext cx="8229600" cy="708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 defTabSz="914400">
              <a:defRPr/>
            </a:pPr>
            <a:r>
              <a:rPr lang="en-Z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Example of </a:t>
            </a:r>
            <a:r>
              <a:rPr lang="en-Z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Impact table </a:t>
            </a:r>
            <a:endParaRPr lang="en-ZA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554" t="17249" r="30357" b="2275"/>
          <a:stretch/>
        </p:blipFill>
        <p:spPr>
          <a:xfrm>
            <a:off x="1306287" y="819150"/>
            <a:ext cx="5339442" cy="6029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443" t="18076" r="30419" b="1943"/>
          <a:stretch/>
        </p:blipFill>
        <p:spPr>
          <a:xfrm>
            <a:off x="3567793" y="-194146"/>
            <a:ext cx="1745969" cy="70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1125"/>
            <a:ext cx="8229600" cy="708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 defTabSz="914400">
              <a:defRPr/>
            </a:pPr>
            <a:r>
              <a:rPr lang="en-Z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Example of Impact-based warning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71" t="17142" r="47768" b="4446"/>
          <a:stretch/>
        </p:blipFill>
        <p:spPr>
          <a:xfrm>
            <a:off x="3045279" y="964434"/>
            <a:ext cx="3551463" cy="5874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789" t="67364" r="48353" b="18619"/>
          <a:stretch/>
        </p:blipFill>
        <p:spPr>
          <a:xfrm>
            <a:off x="1073648" y="3086100"/>
            <a:ext cx="7378317" cy="22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1125"/>
            <a:ext cx="8229600" cy="708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 defTabSz="914400">
              <a:defRPr/>
            </a:pPr>
            <a:r>
              <a:rPr lang="en-Z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Other IBF products</a:t>
            </a:r>
            <a:endParaRPr lang="en-ZA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964" t="33492" r="1697" b="40476"/>
          <a:stretch/>
        </p:blipFill>
        <p:spPr>
          <a:xfrm>
            <a:off x="0" y="2261507"/>
            <a:ext cx="8983997" cy="23349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5820" y="994890"/>
            <a:ext cx="871296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Weekly outlooks will be sent to DM from each weather forecasting office to give an overview of the following 7 days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>
            <a:noAutofit/>
          </a:bodyPr>
          <a:lstStyle/>
          <a:p>
            <a:pPr marL="457200" lvl="1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36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Integrated “end-to-end” EWS</a:t>
            </a:r>
            <a:endParaRPr lang="en-GB" sz="3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566" y="1248489"/>
            <a:ext cx="190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rgbClr val="002060"/>
                </a:solidFill>
              </a:rPr>
              <a:t>Large Scale weather patterns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662" y="3352800"/>
            <a:ext cx="2057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rgbClr val="002060"/>
                </a:solidFill>
              </a:rPr>
              <a:t>National, regional, </a:t>
            </a:r>
          </a:p>
          <a:p>
            <a:r>
              <a:rPr lang="en-ZA" sz="1800" dirty="0" smtClean="0">
                <a:solidFill>
                  <a:srgbClr val="002060"/>
                </a:solidFill>
              </a:rPr>
              <a:t>local scale weather impacts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566" y="5584208"/>
            <a:ext cx="20574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002060"/>
                </a:solidFill>
              </a:rPr>
              <a:t>Community, “house” scale social impacts</a:t>
            </a:r>
            <a:endParaRPr lang="en-GB" sz="20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4419600"/>
            <a:ext cx="845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180474"/>
            <a:ext cx="1866900" cy="1411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/>
              <a:t>SAWS monitoring weather &amp; </a:t>
            </a:r>
            <a:br>
              <a:rPr lang="en-ZA" sz="1800" dirty="0" smtClean="0"/>
            </a:br>
            <a:r>
              <a:rPr lang="en-ZA" sz="1800" dirty="0" smtClean="0"/>
              <a:t>initiate alerts</a:t>
            </a:r>
            <a:endParaRPr lang="en-GB" sz="1800" dirty="0"/>
          </a:p>
        </p:txBody>
      </p:sp>
      <p:sp>
        <p:nvSpPr>
          <p:cNvPr id="12" name="Rounded Rectangle 11"/>
          <p:cNvSpPr/>
          <p:nvPr/>
        </p:nvSpPr>
        <p:spPr>
          <a:xfrm>
            <a:off x="5943600" y="1142234"/>
            <a:ext cx="1676400" cy="1449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/>
              <a:t>PDMCs, MDMCs impact assessment</a:t>
            </a:r>
            <a:endParaRPr lang="en-GB" sz="1800" dirty="0"/>
          </a:p>
        </p:txBody>
      </p:sp>
      <p:sp>
        <p:nvSpPr>
          <p:cNvPr id="19" name="Left-Right-Up Arrow 18"/>
          <p:cNvSpPr/>
          <p:nvPr/>
        </p:nvSpPr>
        <p:spPr>
          <a:xfrm flipV="1">
            <a:off x="4260631" y="1390709"/>
            <a:ext cx="1682969" cy="1219201"/>
          </a:xfrm>
          <a:prstGeom prst="leftRightUpArrow">
            <a:avLst>
              <a:gd name="adj1" fmla="val 25000"/>
              <a:gd name="adj2" fmla="val 2792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121624" y="1066800"/>
            <a:ext cx="205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Coordination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463815" y="2644914"/>
            <a:ext cx="3276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Warnings issued:</a:t>
            </a:r>
          </a:p>
          <a:p>
            <a:pPr algn="ctr"/>
            <a:r>
              <a:rPr lang="en-ZA" sz="2400" b="1" dirty="0" smtClean="0">
                <a:solidFill>
                  <a:srgbClr val="FFFF00"/>
                </a:solidFill>
              </a:rPr>
              <a:t>Yellow</a:t>
            </a:r>
            <a:r>
              <a:rPr lang="en-ZA" sz="2400" b="1" dirty="0" smtClean="0"/>
              <a:t>, </a:t>
            </a:r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ZA" sz="2400" b="1" dirty="0" smtClean="0"/>
              <a:t>, </a:t>
            </a:r>
            <a:r>
              <a:rPr lang="en-ZA" sz="2400" b="1" dirty="0" smtClean="0">
                <a:solidFill>
                  <a:srgbClr val="FF0000"/>
                </a:solidFill>
              </a:rPr>
              <a:t>red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590800" y="3814464"/>
            <a:ext cx="1676400" cy="60513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/>
              <a:t>DM structures</a:t>
            </a:r>
            <a:endParaRPr lang="en-GB" sz="1800" dirty="0"/>
          </a:p>
        </p:txBody>
      </p:sp>
      <p:sp>
        <p:nvSpPr>
          <p:cNvPr id="23" name="Down Arrow Callout 22"/>
          <p:cNvSpPr/>
          <p:nvPr/>
        </p:nvSpPr>
        <p:spPr>
          <a:xfrm>
            <a:off x="6030967" y="3776887"/>
            <a:ext cx="1676400" cy="60513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/>
              <a:t>Media</a:t>
            </a:r>
            <a:endParaRPr lang="en-GB" sz="1800" dirty="0"/>
          </a:p>
        </p:txBody>
      </p:sp>
      <p:cxnSp>
        <p:nvCxnSpPr>
          <p:cNvPr id="26" name="Straight Arrow Connector 25"/>
          <p:cNvCxnSpPr>
            <a:stCxn id="21" idx="2"/>
          </p:cNvCxnSpPr>
          <p:nvPr/>
        </p:nvCxnSpPr>
        <p:spPr>
          <a:xfrm flipH="1">
            <a:off x="3733801" y="3475911"/>
            <a:ext cx="1368314" cy="3009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3" idx="0"/>
          </p:cNvCxnSpPr>
          <p:nvPr/>
        </p:nvCxnSpPr>
        <p:spPr>
          <a:xfrm>
            <a:off x="5102115" y="3475911"/>
            <a:ext cx="1767052" cy="3009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614449" y="5638800"/>
            <a:ext cx="2511315" cy="936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solidFill>
                  <a:srgbClr val="002060"/>
                </a:solidFill>
              </a:rPr>
              <a:t>Rural villages, </a:t>
            </a:r>
            <a:br>
              <a:rPr lang="en-ZA" sz="1800" dirty="0" smtClean="0">
                <a:solidFill>
                  <a:srgbClr val="002060"/>
                </a:solidFill>
              </a:rPr>
            </a:br>
            <a:r>
              <a:rPr lang="en-ZA" sz="1800" dirty="0" smtClean="0">
                <a:solidFill>
                  <a:srgbClr val="002060"/>
                </a:solidFill>
              </a:rPr>
              <a:t>informal settlements,  Communities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72200" y="5604345"/>
            <a:ext cx="1255657" cy="936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solidFill>
                  <a:srgbClr val="002060"/>
                </a:solidFill>
              </a:rPr>
              <a:t>Cities, </a:t>
            </a:r>
            <a:br>
              <a:rPr lang="en-ZA" sz="1800" dirty="0" smtClean="0">
                <a:solidFill>
                  <a:srgbClr val="002060"/>
                </a:solidFill>
              </a:rPr>
            </a:br>
            <a:r>
              <a:rPr lang="en-ZA" sz="1800" dirty="0" smtClean="0">
                <a:solidFill>
                  <a:srgbClr val="002060"/>
                </a:solidFill>
              </a:rPr>
              <a:t>Towns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 rot="5400000">
            <a:off x="6601810" y="2008791"/>
            <a:ext cx="3484178" cy="1295400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Impact-Based SWWS</a:t>
            </a:r>
            <a:endParaRPr lang="en-GB" sz="2400" dirty="0"/>
          </a:p>
        </p:txBody>
      </p:sp>
      <p:sp>
        <p:nvSpPr>
          <p:cNvPr id="34" name="Left-Right Arrow 33"/>
          <p:cNvSpPr/>
          <p:nvPr/>
        </p:nvSpPr>
        <p:spPr>
          <a:xfrm rot="5400000">
            <a:off x="7173311" y="4882837"/>
            <a:ext cx="2341178" cy="1295400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CB EWS</a:t>
            </a:r>
            <a:endParaRPr lang="en-GB" sz="2400" dirty="0"/>
          </a:p>
        </p:txBody>
      </p:sp>
      <p:cxnSp>
        <p:nvCxnSpPr>
          <p:cNvPr id="35" name="Straight Arrow Connector 34"/>
          <p:cNvCxnSpPr>
            <a:stCxn id="22" idx="2"/>
          </p:cNvCxnSpPr>
          <p:nvPr/>
        </p:nvCxnSpPr>
        <p:spPr>
          <a:xfrm>
            <a:off x="3429000" y="4419599"/>
            <a:ext cx="0" cy="12192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2"/>
          </p:cNvCxnSpPr>
          <p:nvPr/>
        </p:nvCxnSpPr>
        <p:spPr>
          <a:xfrm>
            <a:off x="3429000" y="4419599"/>
            <a:ext cx="3389421" cy="11981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ction Button: Sound 39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 rot="5400000">
            <a:off x="6537169" y="4435631"/>
            <a:ext cx="685800" cy="653737"/>
          </a:xfrm>
          <a:prstGeom prst="actionButtonSou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Callout 40"/>
          <p:cNvSpPr/>
          <p:nvPr/>
        </p:nvSpPr>
        <p:spPr>
          <a:xfrm>
            <a:off x="4267200" y="4500265"/>
            <a:ext cx="1676400" cy="1030272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/>
              <a:t>Dissemination platforms</a:t>
            </a:r>
            <a:endParaRPr lang="en-GB" sz="1800" dirty="0"/>
          </a:p>
        </p:txBody>
      </p:sp>
      <p:cxnSp>
        <p:nvCxnSpPr>
          <p:cNvPr id="42" name="Straight Arrow Connector 41"/>
          <p:cNvCxnSpPr>
            <a:stCxn id="21" idx="2"/>
            <a:endCxn id="41" idx="0"/>
          </p:cNvCxnSpPr>
          <p:nvPr/>
        </p:nvCxnSpPr>
        <p:spPr>
          <a:xfrm>
            <a:off x="5102115" y="3475911"/>
            <a:ext cx="3285" cy="10243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65325" y="276225"/>
            <a:ext cx="4991100" cy="74612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lvl="1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Conclusion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95325" y="1489982"/>
            <a:ext cx="6934200" cy="5035550"/>
          </a:xfrm>
        </p:spPr>
        <p:txBody>
          <a:bodyPr/>
          <a:lstStyle/>
          <a:p>
            <a:pPr marL="342900" lvl="3" indent="-342900">
              <a:buFontTx/>
              <a:buChar char="•"/>
            </a:pP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It </a:t>
            </a: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is a user </a:t>
            </a: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oriented, easy to understand, </a:t>
            </a: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risk-based Early Warning System, adapted for South African conditions.</a:t>
            </a:r>
          </a:p>
          <a:p>
            <a:pPr marL="342900" lvl="3" indent="-342900">
              <a:buFontTx/>
              <a:buChar char="•"/>
            </a:pP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It will result in a joint ownership of warnings (system involves participation of DM before issuance of Orange and Red warnings)</a:t>
            </a:r>
            <a:endParaRPr lang="en-ZA" altLang="en-US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3" indent="-342900">
              <a:buFontTx/>
              <a:buChar char="•"/>
            </a:pP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This concept has been introduced in DRR, can be extended to other spheres like energy, agriculture, retail etc.</a:t>
            </a:r>
          </a:p>
          <a:p>
            <a:pPr marL="342900" lvl="3" indent="-342900">
              <a:buFontTx/>
              <a:buChar char="•"/>
            </a:pP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These warnings will replace the current warning system from mid-May.</a:t>
            </a:r>
          </a:p>
          <a:p>
            <a:pPr marL="342900" lvl="3" indent="-342900">
              <a:buFontTx/>
              <a:buChar char="•"/>
            </a:pP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Future developments will include the use of GIS-based vulnerability data to pin-point areas at highest risk</a:t>
            </a: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342900" lvl="3" indent="-342900">
              <a:buFontTx/>
              <a:buChar char="•"/>
            </a:pPr>
            <a:r>
              <a:rPr lang="en-ZA" altLang="en-US" dirty="0" smtClean="0">
                <a:solidFill>
                  <a:srgbClr val="002060"/>
                </a:solidFill>
                <a:latin typeface="Calibri" pitchFamily="34" charset="0"/>
              </a:rPr>
              <a:t>Warning verification methods to be developed.</a:t>
            </a:r>
            <a:endParaRPr lang="en-ZA" altLang="en-US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71475" y="368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7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anose="04000508060000020003" pitchFamily="82" charset="0"/>
              </a:rPr>
              <a:t>   Thank You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379538"/>
            <a:ext cx="3887787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Topoma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0" r="36133"/>
          <a:stretch>
            <a:fillRect/>
          </a:stretch>
        </p:blipFill>
        <p:spPr bwMode="auto">
          <a:xfrm>
            <a:off x="409575" y="971550"/>
            <a:ext cx="83248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3171825" y="4171950"/>
            <a:ext cx="3927475" cy="1441450"/>
          </a:xfrm>
          <a:custGeom>
            <a:avLst/>
            <a:gdLst>
              <a:gd name="connsiteX0" fmla="*/ 3584363 w 3927632"/>
              <a:gd name="connsiteY0" fmla="*/ 1151450 h 1442390"/>
              <a:gd name="connsiteX1" fmla="*/ 2779145 w 3927632"/>
              <a:gd name="connsiteY1" fmla="*/ 1001325 h 1442390"/>
              <a:gd name="connsiteX2" fmla="*/ 2192291 w 3927632"/>
              <a:gd name="connsiteY2" fmla="*/ 1042268 h 1442390"/>
              <a:gd name="connsiteX3" fmla="*/ 1646381 w 3927632"/>
              <a:gd name="connsiteY3" fmla="*/ 1069564 h 1442390"/>
              <a:gd name="connsiteX4" fmla="*/ 1441664 w 3927632"/>
              <a:gd name="connsiteY4" fmla="*/ 1301576 h 1442390"/>
              <a:gd name="connsiteX5" fmla="*/ 650094 w 3927632"/>
              <a:gd name="connsiteY5" fmla="*/ 1274280 h 1442390"/>
              <a:gd name="connsiteX6" fmla="*/ 336196 w 3927632"/>
              <a:gd name="connsiteY6" fmla="*/ 1424405 h 1442390"/>
              <a:gd name="connsiteX7" fmla="*/ 8650 w 3927632"/>
              <a:gd name="connsiteY7" fmla="*/ 796608 h 1442390"/>
              <a:gd name="connsiteX8" fmla="*/ 704685 w 3927632"/>
              <a:gd name="connsiteY8" fmla="*/ 182459 h 1442390"/>
              <a:gd name="connsiteX9" fmla="*/ 2001223 w 3927632"/>
              <a:gd name="connsiteY9" fmla="*/ 45982 h 1442390"/>
              <a:gd name="connsiteX10" fmla="*/ 3120339 w 3927632"/>
              <a:gd name="connsiteY10" fmla="*/ 45982 h 1442390"/>
              <a:gd name="connsiteX11" fmla="*/ 3898261 w 3927632"/>
              <a:gd name="connsiteY11" fmla="*/ 591892 h 1442390"/>
              <a:gd name="connsiteX12" fmla="*/ 3748136 w 3927632"/>
              <a:gd name="connsiteY12" fmla="*/ 1001325 h 1442390"/>
              <a:gd name="connsiteX13" fmla="*/ 3584363 w 3927632"/>
              <a:gd name="connsiteY13" fmla="*/ 1151450 h 144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7632" h="1442390">
                <a:moveTo>
                  <a:pt x="3584363" y="1151450"/>
                </a:moveTo>
                <a:cubicBezTo>
                  <a:pt x="3297760" y="1085486"/>
                  <a:pt x="3011157" y="1019522"/>
                  <a:pt x="2779145" y="1001325"/>
                </a:cubicBezTo>
                <a:lnTo>
                  <a:pt x="2192291" y="1042268"/>
                </a:lnTo>
                <a:cubicBezTo>
                  <a:pt x="2003497" y="1053641"/>
                  <a:pt x="1771485" y="1026346"/>
                  <a:pt x="1646381" y="1069564"/>
                </a:cubicBezTo>
                <a:cubicBezTo>
                  <a:pt x="1521277" y="1112782"/>
                  <a:pt x="1607712" y="1267457"/>
                  <a:pt x="1441664" y="1301576"/>
                </a:cubicBezTo>
                <a:cubicBezTo>
                  <a:pt x="1275616" y="1335695"/>
                  <a:pt x="834339" y="1253808"/>
                  <a:pt x="650094" y="1274280"/>
                </a:cubicBezTo>
                <a:cubicBezTo>
                  <a:pt x="465849" y="1294752"/>
                  <a:pt x="443103" y="1504017"/>
                  <a:pt x="336196" y="1424405"/>
                </a:cubicBezTo>
                <a:cubicBezTo>
                  <a:pt x="229289" y="1344793"/>
                  <a:pt x="-52765" y="1003599"/>
                  <a:pt x="8650" y="796608"/>
                </a:cubicBezTo>
                <a:cubicBezTo>
                  <a:pt x="70065" y="589617"/>
                  <a:pt x="372590" y="307563"/>
                  <a:pt x="704685" y="182459"/>
                </a:cubicBezTo>
                <a:cubicBezTo>
                  <a:pt x="1036780" y="57355"/>
                  <a:pt x="1598614" y="68728"/>
                  <a:pt x="2001223" y="45982"/>
                </a:cubicBezTo>
                <a:cubicBezTo>
                  <a:pt x="2403832" y="23236"/>
                  <a:pt x="2804166" y="-45003"/>
                  <a:pt x="3120339" y="45982"/>
                </a:cubicBezTo>
                <a:cubicBezTo>
                  <a:pt x="3436512" y="136967"/>
                  <a:pt x="3793628" y="432668"/>
                  <a:pt x="3898261" y="591892"/>
                </a:cubicBezTo>
                <a:cubicBezTo>
                  <a:pt x="4002894" y="751116"/>
                  <a:pt x="3798178" y="910340"/>
                  <a:pt x="3748136" y="1001325"/>
                </a:cubicBezTo>
                <a:cubicBezTo>
                  <a:pt x="3698094" y="1092310"/>
                  <a:pt x="3648052" y="1115056"/>
                  <a:pt x="3584363" y="1151450"/>
                </a:cubicBezTo>
                <a:close/>
              </a:path>
            </a:pathLst>
          </a:custGeom>
          <a:solidFill>
            <a:srgbClr val="FF0000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7375" y="1462088"/>
            <a:ext cx="7900988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2400" smtClean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  <a:t>Current Warning: </a:t>
            </a:r>
            <a:br>
              <a:rPr lang="en-US" altLang="en-US" sz="2400" smtClean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altLang="en-US" sz="2400" smtClean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  <a:t>Heavy rain of more than 50mm in 24 hours is expected</a:t>
            </a:r>
            <a:endParaRPr lang="en-US" altLang="en-US" sz="2400" dirty="0" smtClean="0">
              <a:solidFill>
                <a:srgbClr val="00206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1188" y="174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z="3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What is it about?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002213" y="5772150"/>
            <a:ext cx="2239961" cy="895350"/>
          </a:xfrm>
          <a:prstGeom prst="cloudCallout">
            <a:avLst>
              <a:gd name="adj1" fmla="val -54255"/>
              <a:gd name="adj2" fmla="val -10537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So??</a:t>
            </a:r>
          </a:p>
          <a:p>
            <a:pPr algn="ctr"/>
            <a:r>
              <a:rPr lang="en-ZA" sz="1600" dirty="0" smtClean="0"/>
              <a:t>What does it mean to me?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8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2019/03/19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3</a:t>
            </a:fld>
            <a:endParaRPr lang="en-ZA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57200" y="151809"/>
            <a:ext cx="8229600" cy="748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sz="3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Developments?</a:t>
            </a:r>
            <a:endParaRPr lang="en-ZA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 rot="388175">
            <a:off x="4585780" y="2804215"/>
            <a:ext cx="45085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ngsanaUPC" pitchFamily="18" charset="-34"/>
              </a:rPr>
              <a:t>‘Weather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ngsanaUPC" pitchFamily="18" charset="-34"/>
              </a:rPr>
              <a:t>warnings should only be issued if severe weather is expected to have an impact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ngsanaUPC" pitchFamily="18" charset="-34"/>
              </a:rPr>
              <a:t>’ (UK)</a:t>
            </a:r>
            <a:endParaRPr lang="en-GB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AngsanaUPC" pitchFamily="18" charset="-34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 rot="21382305">
            <a:off x="10111" y="2432959"/>
            <a:ext cx="44889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Andalus" pitchFamily="18" charset="-78"/>
              </a:rPr>
              <a:t>‘Weather warnings need to be more tailored towards the end-user’ (KNMI)</a:t>
            </a: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cs typeface="Andalus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6669" y="1091461"/>
            <a:ext cx="60261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WMO: Disconnect between </a:t>
            </a:r>
            <a:r>
              <a:rPr lang="en-ZA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warning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hydromet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events, and the understanding of their </a:t>
            </a:r>
            <a:r>
              <a:rPr lang="en-ZA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impacts</a:t>
            </a:r>
            <a:endParaRPr lang="en-ZA" sz="2400" i="1" dirty="0"/>
          </a:p>
        </p:txBody>
      </p:sp>
      <p:sp>
        <p:nvSpPr>
          <p:cNvPr id="10" name="Down Arrow 9"/>
          <p:cNvSpPr/>
          <p:nvPr/>
        </p:nvSpPr>
        <p:spPr>
          <a:xfrm>
            <a:off x="4039738" y="3404379"/>
            <a:ext cx="764274" cy="982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408800" y="4441608"/>
            <a:ext cx="602615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IMPACT-BASED WARNINGS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UK implemented in 2011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WMO Guidelines (latest version 2015)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Europe, USA, Australia in various versions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Pilot projects by WMO in Myanmar, Mauritius, Mozambique, Malaysia, etc.</a:t>
            </a:r>
            <a:endParaRPr lang="en-ZA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2019/03/19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4</a:t>
            </a:fld>
            <a:endParaRPr lang="en-Z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Subsequent SA Disaster Management Survey and meetings (in 2013)</a:t>
            </a:r>
            <a:endParaRPr lang="en-Z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115403"/>
            <a:ext cx="8229600" cy="42171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ZA" altLang="en-US" smtClean="0">
                <a:solidFill>
                  <a:srgbClr val="002060"/>
                </a:solidFill>
              </a:rPr>
              <a:t>Challenge from Disaster Managers: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altLang="en-US" smtClean="0">
                <a:solidFill>
                  <a:srgbClr val="002060"/>
                </a:solidFill>
              </a:rPr>
              <a:t>Clear requirement of matter-of-fact information, i.e non-scientific and to the point – minimize need for complex interpretation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altLang="en-US" smtClean="0">
                <a:solidFill>
                  <a:srgbClr val="002060"/>
                </a:solidFill>
              </a:rPr>
              <a:t>The need for improving communication to users to </a:t>
            </a:r>
            <a:r>
              <a:rPr lang="en-ZA" altLang="en-US" i="1" smtClean="0">
                <a:solidFill>
                  <a:srgbClr val="002060"/>
                </a:solidFill>
              </a:rPr>
              <a:t>enable their effective decision making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altLang="en-US" smtClean="0">
                <a:solidFill>
                  <a:srgbClr val="002060"/>
                </a:solidFill>
              </a:rPr>
              <a:t>“Just tell me what is going to happen, when, where and how serious it is” </a:t>
            </a:r>
          </a:p>
          <a:p>
            <a:pPr lvl="1" fontAlgn="auto">
              <a:spcAft>
                <a:spcPts val="0"/>
              </a:spcAft>
            </a:pPr>
            <a:endParaRPr lang="en-ZA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2019/03/19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Templ ref: PPT-ISO-colour.001   Doc Ref no: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5</a:t>
            </a:fld>
            <a:endParaRPr lang="en-Z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2753" y="1993674"/>
            <a:ext cx="2503583" cy="55085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>
                <a:latin typeface="Aharoni" panose="02010803020104030203" pitchFamily="2" charset="-79"/>
                <a:cs typeface="Aharoni" panose="02010803020104030203" pitchFamily="2" charset="-79"/>
              </a:rPr>
              <a:t>Moving from: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102" y="2562573"/>
            <a:ext cx="4329629" cy="14127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100" dirty="0">
                <a:solidFill>
                  <a:schemeClr val="accent1">
                    <a:lumMod val="50000"/>
                  </a:schemeClr>
                </a:solidFill>
              </a:rPr>
              <a:t>What the weather will </a:t>
            </a:r>
            <a:r>
              <a:rPr lang="en-ZA" sz="2100" b="1" i="1" dirty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en-ZA" sz="2100" dirty="0">
                <a:solidFill>
                  <a:schemeClr val="accent1">
                    <a:lumMod val="50000"/>
                  </a:schemeClr>
                </a:solidFill>
              </a:rPr>
              <a:t>: (Meteorological thresholds)</a:t>
            </a:r>
          </a:p>
          <a:p>
            <a:pPr algn="ctr"/>
            <a:r>
              <a:rPr lang="en-ZA" sz="2100" dirty="0">
                <a:solidFill>
                  <a:schemeClr val="tx1"/>
                </a:solidFill>
              </a:rPr>
              <a:t>- 50mm in 24 hours</a:t>
            </a:r>
          </a:p>
          <a:p>
            <a:pPr algn="ctr"/>
            <a:r>
              <a:rPr lang="en-ZA" sz="2100" dirty="0">
                <a:solidFill>
                  <a:schemeClr val="tx1"/>
                </a:solidFill>
              </a:rPr>
              <a:t>- 35 knot winds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627084" y="2562573"/>
            <a:ext cx="4516916" cy="14127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ZA" sz="2100" smtClean="0">
                <a:solidFill>
                  <a:schemeClr val="accent1">
                    <a:lumMod val="50000"/>
                  </a:schemeClr>
                </a:solidFill>
              </a:rPr>
              <a:t>What the weather will </a:t>
            </a:r>
            <a:r>
              <a:rPr lang="en-ZA" sz="2100" b="1" i="1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ZA" sz="210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ZA" sz="21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ZA" sz="2100" smtClean="0">
                <a:solidFill>
                  <a:schemeClr val="accent1">
                    <a:lumMod val="50000"/>
                  </a:schemeClr>
                </a:solidFill>
              </a:rPr>
              <a:t>(Impact Warnings)</a:t>
            </a:r>
            <a:r>
              <a:rPr lang="en-ZA" sz="2100" smtClean="0"/>
              <a:t/>
            </a:r>
            <a:br>
              <a:rPr lang="en-ZA" sz="2100" smtClean="0"/>
            </a:br>
            <a:r>
              <a:rPr lang="en-ZA" sz="2100" smtClean="0">
                <a:solidFill>
                  <a:schemeClr val="tx1"/>
                </a:solidFill>
              </a:rPr>
              <a:t>- Roads flooded</a:t>
            </a:r>
            <a:br>
              <a:rPr lang="en-ZA" sz="2100" smtClean="0">
                <a:solidFill>
                  <a:schemeClr val="tx1"/>
                </a:solidFill>
              </a:rPr>
            </a:br>
            <a:r>
              <a:rPr lang="en-ZA" sz="2100" smtClean="0">
                <a:solidFill>
                  <a:schemeClr val="tx1"/>
                </a:solidFill>
              </a:rPr>
              <a:t>- Communities cut off</a:t>
            </a:r>
            <a:endParaRPr lang="en-ZA" sz="21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56523" y="1844291"/>
            <a:ext cx="1751683" cy="70024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>
                <a:latin typeface="Aharoni" panose="02010803020104030203" pitchFamily="2" charset="-79"/>
                <a:cs typeface="Aharoni" panose="02010803020104030203" pitchFamily="2" charset="-79"/>
              </a:rPr>
              <a:t>To:</a:t>
            </a:r>
          </a:p>
        </p:txBody>
      </p:sp>
      <p:sp>
        <p:nvSpPr>
          <p:cNvPr id="9" name="Curved Down Arrow 8"/>
          <p:cNvSpPr/>
          <p:nvPr/>
        </p:nvSpPr>
        <p:spPr>
          <a:xfrm>
            <a:off x="3386450" y="2043033"/>
            <a:ext cx="2627523" cy="433189"/>
          </a:xfrm>
          <a:prstGeom prst="curvedDownArrow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5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4268769"/>
            <a:ext cx="1457415" cy="109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00" y="4235680"/>
            <a:ext cx="2060863" cy="115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29" y="4114035"/>
            <a:ext cx="741816" cy="1247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12" y="4235681"/>
            <a:ext cx="2060864" cy="115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57275" y="-15606"/>
            <a:ext cx="6858000" cy="94169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Z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Impact-Based forecasting? </a:t>
            </a:r>
          </a:p>
        </p:txBody>
      </p:sp>
    </p:spTree>
    <p:extLst>
      <p:ext uri="{BB962C8B-B14F-4D97-AF65-F5344CB8AC3E}">
        <p14:creationId xmlns:p14="http://schemas.microsoft.com/office/powerpoint/2010/main" val="30106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Topoma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0" r="36133"/>
          <a:stretch>
            <a:fillRect/>
          </a:stretch>
        </p:blipFill>
        <p:spPr bwMode="auto">
          <a:xfrm>
            <a:off x="447675" y="971550"/>
            <a:ext cx="8324850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3219450" y="4171950"/>
            <a:ext cx="3927475" cy="1441450"/>
          </a:xfrm>
          <a:custGeom>
            <a:avLst/>
            <a:gdLst>
              <a:gd name="connsiteX0" fmla="*/ 3584363 w 3927632"/>
              <a:gd name="connsiteY0" fmla="*/ 1151450 h 1442390"/>
              <a:gd name="connsiteX1" fmla="*/ 2779145 w 3927632"/>
              <a:gd name="connsiteY1" fmla="*/ 1001325 h 1442390"/>
              <a:gd name="connsiteX2" fmla="*/ 2192291 w 3927632"/>
              <a:gd name="connsiteY2" fmla="*/ 1042268 h 1442390"/>
              <a:gd name="connsiteX3" fmla="*/ 1646381 w 3927632"/>
              <a:gd name="connsiteY3" fmla="*/ 1069564 h 1442390"/>
              <a:gd name="connsiteX4" fmla="*/ 1441664 w 3927632"/>
              <a:gd name="connsiteY4" fmla="*/ 1301576 h 1442390"/>
              <a:gd name="connsiteX5" fmla="*/ 650094 w 3927632"/>
              <a:gd name="connsiteY5" fmla="*/ 1274280 h 1442390"/>
              <a:gd name="connsiteX6" fmla="*/ 336196 w 3927632"/>
              <a:gd name="connsiteY6" fmla="*/ 1424405 h 1442390"/>
              <a:gd name="connsiteX7" fmla="*/ 8650 w 3927632"/>
              <a:gd name="connsiteY7" fmla="*/ 796608 h 1442390"/>
              <a:gd name="connsiteX8" fmla="*/ 704685 w 3927632"/>
              <a:gd name="connsiteY8" fmla="*/ 182459 h 1442390"/>
              <a:gd name="connsiteX9" fmla="*/ 2001223 w 3927632"/>
              <a:gd name="connsiteY9" fmla="*/ 45982 h 1442390"/>
              <a:gd name="connsiteX10" fmla="*/ 3120339 w 3927632"/>
              <a:gd name="connsiteY10" fmla="*/ 45982 h 1442390"/>
              <a:gd name="connsiteX11" fmla="*/ 3898261 w 3927632"/>
              <a:gd name="connsiteY11" fmla="*/ 591892 h 1442390"/>
              <a:gd name="connsiteX12" fmla="*/ 3748136 w 3927632"/>
              <a:gd name="connsiteY12" fmla="*/ 1001325 h 1442390"/>
              <a:gd name="connsiteX13" fmla="*/ 3584363 w 3927632"/>
              <a:gd name="connsiteY13" fmla="*/ 1151450 h 144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7632" h="1442390">
                <a:moveTo>
                  <a:pt x="3584363" y="1151450"/>
                </a:moveTo>
                <a:cubicBezTo>
                  <a:pt x="3297760" y="1085486"/>
                  <a:pt x="3011157" y="1019522"/>
                  <a:pt x="2779145" y="1001325"/>
                </a:cubicBezTo>
                <a:lnTo>
                  <a:pt x="2192291" y="1042268"/>
                </a:lnTo>
                <a:cubicBezTo>
                  <a:pt x="2003497" y="1053641"/>
                  <a:pt x="1771485" y="1026346"/>
                  <a:pt x="1646381" y="1069564"/>
                </a:cubicBezTo>
                <a:cubicBezTo>
                  <a:pt x="1521277" y="1112782"/>
                  <a:pt x="1607712" y="1267457"/>
                  <a:pt x="1441664" y="1301576"/>
                </a:cubicBezTo>
                <a:cubicBezTo>
                  <a:pt x="1275616" y="1335695"/>
                  <a:pt x="834339" y="1253808"/>
                  <a:pt x="650094" y="1274280"/>
                </a:cubicBezTo>
                <a:cubicBezTo>
                  <a:pt x="465849" y="1294752"/>
                  <a:pt x="443103" y="1504017"/>
                  <a:pt x="336196" y="1424405"/>
                </a:cubicBezTo>
                <a:cubicBezTo>
                  <a:pt x="229289" y="1344793"/>
                  <a:pt x="-52765" y="1003599"/>
                  <a:pt x="8650" y="796608"/>
                </a:cubicBezTo>
                <a:cubicBezTo>
                  <a:pt x="70065" y="589617"/>
                  <a:pt x="372590" y="307563"/>
                  <a:pt x="704685" y="182459"/>
                </a:cubicBezTo>
                <a:cubicBezTo>
                  <a:pt x="1036780" y="57355"/>
                  <a:pt x="1598614" y="68728"/>
                  <a:pt x="2001223" y="45982"/>
                </a:cubicBezTo>
                <a:cubicBezTo>
                  <a:pt x="2403832" y="23236"/>
                  <a:pt x="2804166" y="-45003"/>
                  <a:pt x="3120339" y="45982"/>
                </a:cubicBezTo>
                <a:cubicBezTo>
                  <a:pt x="3436512" y="136967"/>
                  <a:pt x="3793628" y="432668"/>
                  <a:pt x="3898261" y="591892"/>
                </a:cubicBezTo>
                <a:cubicBezTo>
                  <a:pt x="4002894" y="751116"/>
                  <a:pt x="3798178" y="910340"/>
                  <a:pt x="3748136" y="1001325"/>
                </a:cubicBezTo>
                <a:cubicBezTo>
                  <a:pt x="3698094" y="1092310"/>
                  <a:pt x="3648052" y="1115056"/>
                  <a:pt x="3584363" y="1151450"/>
                </a:cubicBezTo>
                <a:close/>
              </a:path>
            </a:pathLst>
          </a:custGeom>
          <a:solidFill>
            <a:srgbClr val="FF0000">
              <a:alpha val="4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7375" y="1462088"/>
            <a:ext cx="7900988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400" smtClean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  <a:t>Current Warning: </a:t>
            </a:r>
            <a:br>
              <a:rPr lang="en-US" altLang="en-US" sz="2400" smtClean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altLang="en-US" sz="2400" smtClean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  <a:t>Heavy rain of more than 50mm in 24 hours is expected</a:t>
            </a:r>
            <a:endParaRPr lang="en-US" altLang="en-US" sz="2400" dirty="0" smtClean="0">
              <a:solidFill>
                <a:srgbClr val="00206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11188" y="174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z="3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We need to change from this to….</a:t>
            </a:r>
          </a:p>
        </p:txBody>
      </p:sp>
    </p:spTree>
    <p:extLst>
      <p:ext uri="{BB962C8B-B14F-4D97-AF65-F5344CB8AC3E}">
        <p14:creationId xmlns:p14="http://schemas.microsoft.com/office/powerpoint/2010/main" val="27694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2019/03/19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Templ ref: PPT-ISO-colour.001   Doc Ref no: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Topoma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0" r="36133"/>
          <a:stretch>
            <a:fillRect/>
          </a:stretch>
        </p:blipFill>
        <p:spPr bwMode="auto">
          <a:xfrm>
            <a:off x="450850" y="971550"/>
            <a:ext cx="8324850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764" y="1146411"/>
            <a:ext cx="5710683" cy="22518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400" smtClean="0">
                <a:solidFill>
                  <a:srgbClr val="002060"/>
                </a:solidFill>
                <a:cs typeface="Arial" charset="0"/>
              </a:rPr>
              <a:t>Warning: </a:t>
            </a:r>
            <a:br>
              <a:rPr lang="en-US" altLang="en-US" sz="2400" smtClean="0">
                <a:solidFill>
                  <a:srgbClr val="002060"/>
                </a:solidFill>
                <a:cs typeface="Arial" charset="0"/>
              </a:rPr>
            </a:br>
            <a:r>
              <a:rPr lang="en-US" altLang="en-US" sz="2400" smtClean="0">
                <a:solidFill>
                  <a:srgbClr val="002060"/>
                </a:solidFill>
                <a:cs typeface="Arial" charset="0"/>
              </a:rPr>
              <a:t>1. </a:t>
            </a:r>
            <a:r>
              <a:rPr lang="en-US" altLang="en-US" sz="2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Orange warning </a:t>
            </a:r>
            <a:r>
              <a:rPr lang="en-US" altLang="en-US" sz="2400" smtClean="0">
                <a:solidFill>
                  <a:srgbClr val="002060"/>
                </a:solidFill>
                <a:cs typeface="Arial" charset="0"/>
              </a:rPr>
              <a:t>for rain with a </a:t>
            </a:r>
            <a:r>
              <a:rPr lang="en-US" altLang="en-US" sz="2400" i="1" smtClean="0">
                <a:solidFill>
                  <a:srgbClr val="002060"/>
                </a:solidFill>
                <a:cs typeface="Arial" charset="0"/>
              </a:rPr>
              <a:t>medium likelihood</a:t>
            </a:r>
            <a:r>
              <a:rPr lang="en-US" altLang="en-US" sz="2400" smtClean="0">
                <a:solidFill>
                  <a:srgbClr val="002060"/>
                </a:solidFill>
                <a:cs typeface="Arial" charset="0"/>
              </a:rPr>
              <a:t> of </a:t>
            </a:r>
            <a:r>
              <a:rPr lang="en-US" altLang="en-US" sz="2400" i="1" smtClean="0">
                <a:solidFill>
                  <a:srgbClr val="002060"/>
                </a:solidFill>
                <a:cs typeface="Arial" charset="0"/>
              </a:rPr>
              <a:t>significant impacts</a:t>
            </a:r>
            <a:r>
              <a:rPr lang="en-US" altLang="en-US" sz="2400" smtClean="0">
                <a:solidFill>
                  <a:srgbClr val="002060"/>
                </a:solidFill>
                <a:cs typeface="Arial" charset="0"/>
              </a:rPr>
              <a:t/>
            </a:r>
            <a:br>
              <a:rPr lang="en-US" altLang="en-US" sz="2400" smtClean="0">
                <a:solidFill>
                  <a:srgbClr val="002060"/>
                </a:solidFill>
                <a:cs typeface="Arial" charset="0"/>
              </a:rPr>
            </a:br>
            <a:r>
              <a:rPr lang="en-US" altLang="en-US" sz="2400" smtClean="0">
                <a:solidFill>
                  <a:srgbClr val="002060"/>
                </a:solidFill>
                <a:cs typeface="Arial" charset="0"/>
              </a:rPr>
              <a:t>2. </a:t>
            </a:r>
            <a:r>
              <a:rPr lang="en-US" altLang="en-US" sz="2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Yellow warning </a:t>
            </a:r>
            <a:r>
              <a:rPr lang="en-US" altLang="en-US" sz="2400" smtClean="0">
                <a:solidFill>
                  <a:srgbClr val="002060"/>
                </a:solidFill>
                <a:cs typeface="Arial" charset="0"/>
              </a:rPr>
              <a:t>for rain with a </a:t>
            </a:r>
            <a:r>
              <a:rPr lang="en-US" altLang="en-US" sz="2400" i="1" smtClean="0">
                <a:solidFill>
                  <a:srgbClr val="002060"/>
                </a:solidFill>
                <a:cs typeface="Arial" charset="0"/>
              </a:rPr>
              <a:t>high likelihood</a:t>
            </a:r>
            <a:r>
              <a:rPr lang="en-US" altLang="en-US" sz="2400" smtClean="0">
                <a:solidFill>
                  <a:srgbClr val="002060"/>
                </a:solidFill>
                <a:cs typeface="Arial" charset="0"/>
              </a:rPr>
              <a:t> of </a:t>
            </a:r>
            <a:r>
              <a:rPr lang="en-US" altLang="en-US" sz="2400" i="1" smtClean="0">
                <a:solidFill>
                  <a:srgbClr val="002060"/>
                </a:solidFill>
                <a:cs typeface="Arial" charset="0"/>
              </a:rPr>
              <a:t>minor impacts</a:t>
            </a:r>
            <a:endParaRPr lang="en-US" altLang="en-US" sz="2400" i="1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22625" y="4171950"/>
            <a:ext cx="3927475" cy="1441450"/>
          </a:xfrm>
          <a:custGeom>
            <a:avLst/>
            <a:gdLst>
              <a:gd name="connsiteX0" fmla="*/ 3584363 w 3927632"/>
              <a:gd name="connsiteY0" fmla="*/ 1151450 h 1442390"/>
              <a:gd name="connsiteX1" fmla="*/ 2779145 w 3927632"/>
              <a:gd name="connsiteY1" fmla="*/ 1001325 h 1442390"/>
              <a:gd name="connsiteX2" fmla="*/ 2192291 w 3927632"/>
              <a:gd name="connsiteY2" fmla="*/ 1042268 h 1442390"/>
              <a:gd name="connsiteX3" fmla="*/ 1646381 w 3927632"/>
              <a:gd name="connsiteY3" fmla="*/ 1069564 h 1442390"/>
              <a:gd name="connsiteX4" fmla="*/ 1441664 w 3927632"/>
              <a:gd name="connsiteY4" fmla="*/ 1301576 h 1442390"/>
              <a:gd name="connsiteX5" fmla="*/ 650094 w 3927632"/>
              <a:gd name="connsiteY5" fmla="*/ 1274280 h 1442390"/>
              <a:gd name="connsiteX6" fmla="*/ 336196 w 3927632"/>
              <a:gd name="connsiteY6" fmla="*/ 1424405 h 1442390"/>
              <a:gd name="connsiteX7" fmla="*/ 8650 w 3927632"/>
              <a:gd name="connsiteY7" fmla="*/ 796608 h 1442390"/>
              <a:gd name="connsiteX8" fmla="*/ 704685 w 3927632"/>
              <a:gd name="connsiteY8" fmla="*/ 182459 h 1442390"/>
              <a:gd name="connsiteX9" fmla="*/ 2001223 w 3927632"/>
              <a:gd name="connsiteY9" fmla="*/ 45982 h 1442390"/>
              <a:gd name="connsiteX10" fmla="*/ 3120339 w 3927632"/>
              <a:gd name="connsiteY10" fmla="*/ 45982 h 1442390"/>
              <a:gd name="connsiteX11" fmla="*/ 3898261 w 3927632"/>
              <a:gd name="connsiteY11" fmla="*/ 591892 h 1442390"/>
              <a:gd name="connsiteX12" fmla="*/ 3748136 w 3927632"/>
              <a:gd name="connsiteY12" fmla="*/ 1001325 h 1442390"/>
              <a:gd name="connsiteX13" fmla="*/ 3584363 w 3927632"/>
              <a:gd name="connsiteY13" fmla="*/ 1151450 h 144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7632" h="1442390">
                <a:moveTo>
                  <a:pt x="3584363" y="1151450"/>
                </a:moveTo>
                <a:cubicBezTo>
                  <a:pt x="3297760" y="1085486"/>
                  <a:pt x="3011157" y="1019522"/>
                  <a:pt x="2779145" y="1001325"/>
                </a:cubicBezTo>
                <a:lnTo>
                  <a:pt x="2192291" y="1042268"/>
                </a:lnTo>
                <a:cubicBezTo>
                  <a:pt x="2003497" y="1053641"/>
                  <a:pt x="1771485" y="1026346"/>
                  <a:pt x="1646381" y="1069564"/>
                </a:cubicBezTo>
                <a:cubicBezTo>
                  <a:pt x="1521277" y="1112782"/>
                  <a:pt x="1607712" y="1267457"/>
                  <a:pt x="1441664" y="1301576"/>
                </a:cubicBezTo>
                <a:cubicBezTo>
                  <a:pt x="1275616" y="1335695"/>
                  <a:pt x="834339" y="1253808"/>
                  <a:pt x="650094" y="1274280"/>
                </a:cubicBezTo>
                <a:cubicBezTo>
                  <a:pt x="465849" y="1294752"/>
                  <a:pt x="443103" y="1504017"/>
                  <a:pt x="336196" y="1424405"/>
                </a:cubicBezTo>
                <a:cubicBezTo>
                  <a:pt x="229289" y="1344793"/>
                  <a:pt x="-52765" y="1003599"/>
                  <a:pt x="8650" y="796608"/>
                </a:cubicBezTo>
                <a:cubicBezTo>
                  <a:pt x="70065" y="589617"/>
                  <a:pt x="372590" y="307563"/>
                  <a:pt x="704685" y="182459"/>
                </a:cubicBezTo>
                <a:cubicBezTo>
                  <a:pt x="1036780" y="57355"/>
                  <a:pt x="1598614" y="68728"/>
                  <a:pt x="2001223" y="45982"/>
                </a:cubicBezTo>
                <a:cubicBezTo>
                  <a:pt x="2403832" y="23236"/>
                  <a:pt x="2804166" y="-45003"/>
                  <a:pt x="3120339" y="45982"/>
                </a:cubicBezTo>
                <a:cubicBezTo>
                  <a:pt x="3436512" y="136967"/>
                  <a:pt x="3793628" y="432668"/>
                  <a:pt x="3898261" y="591892"/>
                </a:cubicBezTo>
                <a:cubicBezTo>
                  <a:pt x="4002894" y="751116"/>
                  <a:pt x="3798178" y="910340"/>
                  <a:pt x="3748136" y="1001325"/>
                </a:cubicBezTo>
                <a:cubicBezTo>
                  <a:pt x="3698094" y="1092310"/>
                  <a:pt x="3648052" y="1115056"/>
                  <a:pt x="3584363" y="1151450"/>
                </a:cubicBezTo>
                <a:close/>
              </a:path>
            </a:pathLst>
          </a:custGeom>
          <a:solidFill>
            <a:srgbClr val="FFFF09">
              <a:alpha val="4235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0" name="Freeform 9"/>
          <p:cNvSpPr/>
          <p:nvPr/>
        </p:nvSpPr>
        <p:spPr>
          <a:xfrm>
            <a:off x="4494213" y="4889500"/>
            <a:ext cx="2085975" cy="584200"/>
          </a:xfrm>
          <a:custGeom>
            <a:avLst/>
            <a:gdLst>
              <a:gd name="connsiteX0" fmla="*/ 1648081 w 2555931"/>
              <a:gd name="connsiteY0" fmla="*/ 256274 h 583925"/>
              <a:gd name="connsiteX1" fmla="*/ 938398 w 2555931"/>
              <a:gd name="connsiteY1" fmla="*/ 297217 h 583925"/>
              <a:gd name="connsiteX2" fmla="*/ 447078 w 2555931"/>
              <a:gd name="connsiteY2" fmla="*/ 324513 h 583925"/>
              <a:gd name="connsiteX3" fmla="*/ 337896 w 2555931"/>
              <a:gd name="connsiteY3" fmla="*/ 583820 h 583925"/>
              <a:gd name="connsiteX4" fmla="*/ 23998 w 2555931"/>
              <a:gd name="connsiteY4" fmla="*/ 351808 h 583925"/>
              <a:gd name="connsiteX5" fmla="*/ 92237 w 2555931"/>
              <a:gd name="connsiteY5" fmla="*/ 24262 h 583925"/>
              <a:gd name="connsiteX6" fmla="*/ 651795 w 2555931"/>
              <a:gd name="connsiteY6" fmla="*/ 24262 h 583925"/>
              <a:gd name="connsiteX7" fmla="*/ 1702672 w 2555931"/>
              <a:gd name="connsiteY7" fmla="*/ 10614 h 583925"/>
              <a:gd name="connsiteX8" fmla="*/ 2125753 w 2555931"/>
              <a:gd name="connsiteY8" fmla="*/ 92501 h 583925"/>
              <a:gd name="connsiteX9" fmla="*/ 2521538 w 2555931"/>
              <a:gd name="connsiteY9" fmla="*/ 256274 h 583925"/>
              <a:gd name="connsiteX10" fmla="*/ 2439651 w 2555931"/>
              <a:gd name="connsiteY10" fmla="*/ 392751 h 583925"/>
              <a:gd name="connsiteX11" fmla="*/ 1648081 w 2555931"/>
              <a:gd name="connsiteY11" fmla="*/ 256274 h 58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931" h="583925">
                <a:moveTo>
                  <a:pt x="1648081" y="256274"/>
                </a:moveTo>
                <a:lnTo>
                  <a:pt x="938398" y="297217"/>
                </a:lnTo>
                <a:lnTo>
                  <a:pt x="447078" y="324513"/>
                </a:lnTo>
                <a:cubicBezTo>
                  <a:pt x="346994" y="372280"/>
                  <a:pt x="408409" y="579271"/>
                  <a:pt x="337896" y="583820"/>
                </a:cubicBezTo>
                <a:cubicBezTo>
                  <a:pt x="267383" y="588369"/>
                  <a:pt x="64941" y="445068"/>
                  <a:pt x="23998" y="351808"/>
                </a:cubicBezTo>
                <a:cubicBezTo>
                  <a:pt x="-16945" y="258548"/>
                  <a:pt x="-12396" y="78853"/>
                  <a:pt x="92237" y="24262"/>
                </a:cubicBezTo>
                <a:cubicBezTo>
                  <a:pt x="196870" y="-30329"/>
                  <a:pt x="651795" y="24262"/>
                  <a:pt x="651795" y="24262"/>
                </a:cubicBezTo>
                <a:cubicBezTo>
                  <a:pt x="920201" y="21987"/>
                  <a:pt x="1457012" y="-759"/>
                  <a:pt x="1702672" y="10614"/>
                </a:cubicBezTo>
                <a:cubicBezTo>
                  <a:pt x="1948332" y="21987"/>
                  <a:pt x="1989275" y="51558"/>
                  <a:pt x="2125753" y="92501"/>
                </a:cubicBezTo>
                <a:cubicBezTo>
                  <a:pt x="2262231" y="133444"/>
                  <a:pt x="2469222" y="206232"/>
                  <a:pt x="2521538" y="256274"/>
                </a:cubicBezTo>
                <a:cubicBezTo>
                  <a:pt x="2573854" y="306316"/>
                  <a:pt x="2580678" y="390476"/>
                  <a:pt x="2439651" y="392751"/>
                </a:cubicBezTo>
                <a:cubicBezTo>
                  <a:pt x="2298624" y="395026"/>
                  <a:pt x="1987000" y="332474"/>
                  <a:pt x="1648081" y="256274"/>
                </a:cubicBezTo>
                <a:close/>
              </a:path>
            </a:pathLst>
          </a:custGeom>
          <a:solidFill>
            <a:schemeClr val="accent2">
              <a:alpha val="8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176838" y="4889500"/>
            <a:ext cx="27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/>
              <a:t>1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4030663" y="44497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/>
              <a:t>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82588" y="58738"/>
            <a:ext cx="8612187" cy="912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z="3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An impact-based Early Warning System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83" y="1214651"/>
            <a:ext cx="3169792" cy="20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900919" y="1678307"/>
            <a:ext cx="273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dirty="0"/>
              <a:t>1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316217" y="1367466"/>
            <a:ext cx="273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58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pPr lvl="1" algn="ctr">
              <a:spcBef>
                <a:spcPts val="0"/>
              </a:spcBef>
              <a:defRPr/>
            </a:pPr>
            <a:r>
              <a:rPr lang="en-Z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So, 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99852"/>
            <a:ext cx="8712968" cy="1584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ZA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Impact tables helps with high-level distinguishing between less severe and more severe impact levels</a:t>
            </a:r>
            <a:endParaRPr lang="en-GB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Impact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</a:rPr>
              <a:t>level depends on vulnerability in </a:t>
            </a:r>
            <a:r>
              <a:rPr lang="en-GB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local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</a:rPr>
              <a:t>area to impacts </a:t>
            </a:r>
            <a:endParaRPr lang="en-GB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Content determined by collective disaster management input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79510" y="2884865"/>
          <a:ext cx="8784978" cy="393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562"/>
                <a:gridCol w="2158472"/>
                <a:gridCol w="2158472"/>
                <a:gridCol w="2158472"/>
              </a:tblGrid>
              <a:tr h="719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Minimal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Minor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Significant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Severe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3216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Day to day activities not affected but some  </a:t>
                      </a:r>
                      <a:r>
                        <a:rPr lang="en-ZA" sz="1800" b="1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small scale </a:t>
                      </a:r>
                      <a:r>
                        <a:rPr lang="en-ZA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impacts occur</a:t>
                      </a:r>
                      <a:endParaRPr lang="en-ZA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Some </a:t>
                      </a:r>
                      <a:r>
                        <a:rPr lang="en-ZA" sz="1800" b="1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local</a:t>
                      </a:r>
                      <a:r>
                        <a:rPr lang="en-ZA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incidents, minor disruptions,  'business as usual' for emergency responders</a:t>
                      </a:r>
                      <a:endParaRPr lang="en-ZA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Disruption to day to day routines and activities, mostly </a:t>
                      </a:r>
                      <a:r>
                        <a:rPr lang="en-ZA" sz="1800" b="1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localised</a:t>
                      </a:r>
                      <a:r>
                        <a:rPr lang="en-ZA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ZA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Short-term</a:t>
                      </a:r>
                      <a:r>
                        <a:rPr lang="en-ZA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strain on emergency responder organisations</a:t>
                      </a:r>
                      <a:endParaRPr lang="en-Z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i="1" dirty="0" smtClean="0">
                          <a:latin typeface="+mn-lt"/>
                        </a:rPr>
                        <a:t>Widespread,</a:t>
                      </a:r>
                      <a:r>
                        <a:rPr lang="en-ZA" sz="1800" dirty="0" smtClean="0">
                          <a:latin typeface="+mn-lt"/>
                        </a:rPr>
                        <a:t> </a:t>
                      </a: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Prolonged disruption to day to day routines and activities</a:t>
                      </a:r>
                      <a:endParaRPr kumimoji="0" lang="en-Z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Prolonged</a:t>
                      </a: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strain on emergency responders organisations.</a:t>
                      </a:r>
                      <a:endParaRPr kumimoji="0" lang="en-Z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6901" y="2524125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 smtClean="0"/>
              <a:t>Generic description of different impact levels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4698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58979" y="545166"/>
          <a:ext cx="6465795" cy="5369259"/>
        </p:xfrm>
        <a:graphic>
          <a:graphicData uri="http://schemas.openxmlformats.org/drawingml/2006/table">
            <a:tbl>
              <a:tblPr/>
              <a:tblGrid>
                <a:gridCol w="791814"/>
                <a:gridCol w="1178182"/>
                <a:gridCol w="1095375"/>
                <a:gridCol w="1143000"/>
                <a:gridCol w="1176193"/>
                <a:gridCol w="1081231"/>
              </a:tblGrid>
              <a:tr h="973666">
                <a:tc rowSpan="4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Likelihood</a:t>
                      </a:r>
                      <a:endParaRPr lang="en-ZA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en-ZA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736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  <a:endParaRPr lang="en-ZA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9736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en-ZA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9736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Very Low</a:t>
                      </a:r>
                      <a:endParaRPr lang="en-ZA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13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Minimal</a:t>
                      </a:r>
                      <a:endParaRPr lang="en-ZA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Minor</a:t>
                      </a:r>
                      <a:endParaRPr lang="en-ZA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Significant</a:t>
                      </a:r>
                      <a:endParaRPr lang="en-ZA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Severe</a:t>
                      </a:r>
                      <a:endParaRPr lang="en-ZA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0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4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ZA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Impact</a:t>
                      </a:r>
                      <a:endParaRPr lang="en-ZA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4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5789</TotalTime>
  <Words>648</Words>
  <Application>Microsoft Office PowerPoint</Application>
  <PresentationFormat>On-screen Show (4:3)</PresentationFormat>
  <Paragraphs>139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Amienne</vt:lpstr>
      <vt:lpstr>Andalus</vt:lpstr>
      <vt:lpstr>AngsanaUPC</vt:lpstr>
      <vt:lpstr>Arial</vt:lpstr>
      <vt:lpstr>Calibri</vt:lpstr>
      <vt:lpstr>Cambria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how does it work?</vt:lpstr>
      <vt:lpstr>PowerPoint Presentation</vt:lpstr>
      <vt:lpstr>PowerPoint Presentation</vt:lpstr>
      <vt:lpstr>PowerPoint Presentation</vt:lpstr>
      <vt:lpstr>PowerPoint Presentation</vt:lpstr>
      <vt:lpstr>Integrated “end-to-end” EWS</vt:lpstr>
      <vt:lpstr>Conclusion</vt:lpstr>
      <vt:lpstr> 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Arista</dc:creator>
  <cp:lastModifiedBy>Ezekiel Sebego</cp:lastModifiedBy>
  <cp:revision>416</cp:revision>
  <cp:lastPrinted>2013-08-12T12:26:42Z</cp:lastPrinted>
  <dcterms:created xsi:type="dcterms:W3CDTF">2012-09-03T09:15:14Z</dcterms:created>
  <dcterms:modified xsi:type="dcterms:W3CDTF">2019-03-19T05:58:41Z</dcterms:modified>
</cp:coreProperties>
</file>